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1"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6" d="100"/>
          <a:sy n="66" d="100"/>
        </p:scale>
        <p:origin x="90"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F32045-676A-4004-922C-CF628C28D197}"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3358678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F32045-676A-4004-922C-CF628C28D197}"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1052036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F32045-676A-4004-922C-CF628C28D197}"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2083300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F32045-676A-4004-922C-CF628C28D197}"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482985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F32045-676A-4004-922C-CF628C28D197}"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3740217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F32045-676A-4004-922C-CF628C28D197}"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4269093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F32045-676A-4004-922C-CF628C28D197}" type="datetimeFigureOut">
              <a:rPr lang="en-US" smtClean="0"/>
              <a:t>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3453946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F32045-676A-4004-922C-CF628C28D197}" type="datetimeFigureOut">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3034356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F32045-676A-4004-922C-CF628C28D197}" type="datetimeFigureOut">
              <a:rPr lang="en-US" smtClean="0"/>
              <a:t>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510660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F32045-676A-4004-922C-CF628C28D197}"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1191925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F32045-676A-4004-922C-CF628C28D197}"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398C07-D6D6-4C0D-AE50-167C6DF38531}" type="slidenum">
              <a:rPr lang="en-US" smtClean="0"/>
              <a:t>‹#›</a:t>
            </a:fld>
            <a:endParaRPr lang="en-US"/>
          </a:p>
        </p:txBody>
      </p:sp>
    </p:spTree>
    <p:extLst>
      <p:ext uri="{BB962C8B-B14F-4D97-AF65-F5344CB8AC3E}">
        <p14:creationId xmlns:p14="http://schemas.microsoft.com/office/powerpoint/2010/main" val="1916833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F32045-676A-4004-922C-CF628C28D197}" type="datetimeFigureOut">
              <a:rPr lang="en-US" smtClean="0"/>
              <a:t>2/4/2020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398C07-D6D6-4C0D-AE50-167C6DF38531}" type="slidenum">
              <a:rPr lang="en-US" smtClean="0"/>
              <a:t>‹#›</a:t>
            </a:fld>
            <a:endParaRPr lang="en-US"/>
          </a:p>
        </p:txBody>
      </p:sp>
    </p:spTree>
    <p:extLst>
      <p:ext uri="{BB962C8B-B14F-4D97-AF65-F5344CB8AC3E}">
        <p14:creationId xmlns:p14="http://schemas.microsoft.com/office/powerpoint/2010/main" val="145394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96649"/>
            <a:ext cx="9144000" cy="938665"/>
          </a:xfrm>
        </p:spPr>
        <p:txBody>
          <a:bodyPr/>
          <a:lstStyle/>
          <a:p>
            <a:r>
              <a:rPr lang="en-US" b="1" dirty="0" smtClean="0"/>
              <a:t>BÀI 13</a:t>
            </a:r>
            <a:endParaRPr lang="en-US" b="1" dirty="0"/>
          </a:p>
        </p:txBody>
      </p:sp>
      <p:sp>
        <p:nvSpPr>
          <p:cNvPr id="3" name="Subtitle 2"/>
          <p:cNvSpPr>
            <a:spLocks noGrp="1"/>
          </p:cNvSpPr>
          <p:nvPr>
            <p:ph type="subTitle" idx="1"/>
          </p:nvPr>
        </p:nvSpPr>
        <p:spPr>
          <a:xfrm>
            <a:off x="1756228" y="1482952"/>
            <a:ext cx="9144000" cy="1655762"/>
          </a:xfrm>
        </p:spPr>
        <p:txBody>
          <a:bodyPr>
            <a:normAutofit/>
          </a:bodyPr>
          <a:lstStyle/>
          <a:p>
            <a:r>
              <a:rPr lang="en-US" sz="4000" b="1" dirty="0" smtClean="0">
                <a:solidFill>
                  <a:schemeClr val="accent6">
                    <a:lumMod val="50000"/>
                  </a:schemeClr>
                </a:solidFill>
                <a:latin typeface="Times New Roman" panose="02020603050405020304" pitchFamily="18" charset="0"/>
                <a:cs typeface="Times New Roman" panose="02020603050405020304" pitchFamily="18" charset="0"/>
              </a:rPr>
              <a:t>CÔNG DÂN NƯỚC CỘNG HÒA </a:t>
            </a:r>
          </a:p>
          <a:p>
            <a:r>
              <a:rPr lang="en-US" sz="4000" b="1" dirty="0" smtClean="0">
                <a:solidFill>
                  <a:schemeClr val="accent6">
                    <a:lumMod val="50000"/>
                  </a:schemeClr>
                </a:solidFill>
                <a:latin typeface="Times New Roman" panose="02020603050405020304" pitchFamily="18" charset="0"/>
                <a:cs typeface="Times New Roman" panose="02020603050405020304" pitchFamily="18" charset="0"/>
              </a:rPr>
              <a:t>XÃ HỘI CHỦ NGHĨA VIỆT NAM</a:t>
            </a:r>
            <a:endParaRPr lang="en-US" sz="4000"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371600" y="3785734"/>
            <a:ext cx="9144000" cy="93866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GV: </a:t>
            </a:r>
            <a:r>
              <a:rPr lang="en-US" dirty="0" err="1" smtClean="0"/>
              <a:t>Phạm</a:t>
            </a:r>
            <a:r>
              <a:rPr lang="en-US" dirty="0" smtClean="0"/>
              <a:t> </a:t>
            </a:r>
            <a:r>
              <a:rPr lang="en-US" dirty="0" err="1" smtClean="0"/>
              <a:t>Thanh</a:t>
            </a:r>
            <a:r>
              <a:rPr lang="en-US" dirty="0" smtClean="0"/>
              <a:t> </a:t>
            </a:r>
            <a:r>
              <a:rPr lang="en-US" dirty="0" err="1" smtClean="0"/>
              <a:t>Hà</a:t>
            </a:r>
            <a:endParaRPr lang="en-US" dirty="0"/>
          </a:p>
        </p:txBody>
      </p:sp>
    </p:spTree>
    <p:extLst>
      <p:ext uri="{BB962C8B-B14F-4D97-AF65-F5344CB8AC3E}">
        <p14:creationId xmlns:p14="http://schemas.microsoft.com/office/powerpoint/2010/main" val="36826358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75764" y="584414"/>
            <a:ext cx="10995212" cy="1003137"/>
          </a:xfrm>
        </p:spPr>
        <p:txBody>
          <a:bodyPr>
            <a:normAutofit/>
          </a:bodyPr>
          <a:lstStyle/>
          <a:p>
            <a:pPr algn="just"/>
            <a:r>
              <a:rPr lang="en-US" sz="4000" dirty="0" err="1" smtClean="0">
                <a:latin typeface="Times New Roman" panose="02020603050405020304" pitchFamily="18" charset="0"/>
                <a:cs typeface="Times New Roman" panose="02020603050405020304" pitchFamily="18" charset="0"/>
              </a:rPr>
              <a:t>Giáo</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sư</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Ngô</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Bảo</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Châu</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đoạt</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giải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toán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Fields</a:t>
            </a:r>
            <a:endParaRPr lang="en-US" sz="40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8393" y="1460765"/>
            <a:ext cx="6731054" cy="4823922"/>
          </a:xfrm>
        </p:spPr>
      </p:pic>
    </p:spTree>
    <p:extLst>
      <p:ext uri="{BB962C8B-B14F-4D97-AF65-F5344CB8AC3E}">
        <p14:creationId xmlns:p14="http://schemas.microsoft.com/office/powerpoint/2010/main" val="2027018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3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4447" y="174812"/>
            <a:ext cx="11586882" cy="1325563"/>
          </a:xfrm>
        </p:spPr>
        <p:txBody>
          <a:bodyPr>
            <a:normAutofit fontScale="90000"/>
          </a:bodyPr>
          <a:lstStyle/>
          <a:p>
            <a:pPr algn="ctr"/>
            <a:r>
              <a:rPr lang="en-US" sz="3200" dirty="0" err="1" smtClean="0">
                <a:latin typeface="Times New Roman" panose="02020603050405020304" pitchFamily="18" charset="0"/>
                <a:cs typeface="Times New Roman" panose="02020603050405020304" pitchFamily="18" charset="0"/>
              </a:rPr>
              <a:t>Hằng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năm</a:t>
            </a:r>
            <a:r>
              <a:rPr lang="en-US" sz="3200" dirty="0" smtClean="0">
                <a:latin typeface="Times New Roman" panose="02020603050405020304" pitchFamily="18" charset="0"/>
                <a:cs typeface="Times New Roman" panose="02020603050405020304" pitchFamily="18" charset="0"/>
              </a:rPr>
              <a:t>, TPHCM </a:t>
            </a:r>
            <a:r>
              <a:rPr lang="en-US" sz="3200" dirty="0" err="1" smtClean="0">
                <a:latin typeface="Times New Roman" panose="02020603050405020304" pitchFamily="18" charset="0"/>
                <a:cs typeface="Times New Roman" panose="02020603050405020304" pitchFamily="18" charset="0"/>
              </a:rPr>
              <a:t>lại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tuyên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trẻ</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tiêu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biểu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đã</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góp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lĩnh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cao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việc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góp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thúc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đẩy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triển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thành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phố</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9814" y="1500375"/>
            <a:ext cx="8606118" cy="5206370"/>
          </a:xfrm>
        </p:spPr>
      </p:pic>
    </p:spTree>
    <p:extLst>
      <p:ext uri="{BB962C8B-B14F-4D97-AF65-F5344CB8AC3E}">
        <p14:creationId xmlns:p14="http://schemas.microsoft.com/office/powerpoint/2010/main" val="2272288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90056" y="873125"/>
            <a:ext cx="9848743" cy="5373315"/>
          </a:xfrm>
        </p:spPr>
      </p:pic>
    </p:spTree>
    <p:extLst>
      <p:ext uri="{BB962C8B-B14F-4D97-AF65-F5344CB8AC3E}">
        <p14:creationId xmlns:p14="http://schemas.microsoft.com/office/powerpoint/2010/main" val="2376634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203200"/>
            <a:ext cx="10029083" cy="5733143"/>
          </a:xfrm>
        </p:spPr>
      </p:pic>
    </p:spTree>
    <p:extLst>
      <p:ext uri="{BB962C8B-B14F-4D97-AF65-F5344CB8AC3E}">
        <p14:creationId xmlns:p14="http://schemas.microsoft.com/office/powerpoint/2010/main" val="13345065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8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9895"/>
            <a:ext cx="10515600" cy="4351338"/>
          </a:xfrm>
        </p:spPr>
        <p:txBody>
          <a:bodyPr>
            <a:normAutofit/>
          </a:bodyPr>
          <a:lstStyle/>
          <a:p>
            <a:pPr algn="just"/>
            <a:r>
              <a:rPr lang="en-US" sz="3200" dirty="0" err="1" smtClean="0">
                <a:latin typeface="Times New Roman" panose="02020603050405020304" pitchFamily="18" charset="0"/>
                <a:cs typeface="Times New Roman" panose="02020603050405020304" pitchFamily="18" charset="0"/>
              </a:rPr>
              <a:t>Đã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tấm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học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lao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đóng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góp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triển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nước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Đồng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thời</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chưa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trò</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nghĩa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vụ</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gây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ảnh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hưởng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xấu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hội</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410" y="2401093"/>
            <a:ext cx="5484990" cy="377946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064" y="2401093"/>
            <a:ext cx="5472535" cy="3779469"/>
          </a:xfrm>
          <a:prstGeom prst="rect">
            <a:avLst/>
          </a:prstGeom>
        </p:spPr>
      </p:pic>
    </p:spTree>
    <p:extLst>
      <p:ext uri="{BB962C8B-B14F-4D97-AF65-F5344CB8AC3E}">
        <p14:creationId xmlns:p14="http://schemas.microsoft.com/office/powerpoint/2010/main" val="2340393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40">
          <a:fgClr>
            <a:schemeClr val="accent1"/>
          </a:fgClr>
          <a:bgClr>
            <a:schemeClr val="bg1"/>
          </a:bgClr>
        </a:pattFill>
        <a:effectLst/>
      </p:bgPr>
    </p:bg>
    <p:spTree>
      <p:nvGrpSpPr>
        <p:cNvPr id="1" name=""/>
        <p:cNvGrpSpPr/>
        <p:nvPr/>
      </p:nvGrpSpPr>
      <p:grpSpPr>
        <a:xfrm>
          <a:off x="0" y="0"/>
          <a:ext cx="0" cy="0"/>
          <a:chOff x="0" y="0"/>
          <a:chExt cx="0" cy="0"/>
        </a:xfrm>
      </p:grpSpPr>
      <p:sp>
        <p:nvSpPr>
          <p:cNvPr id="4" name="Cloud Callout 3"/>
          <p:cNvSpPr/>
          <p:nvPr/>
        </p:nvSpPr>
        <p:spPr>
          <a:xfrm>
            <a:off x="3258672" y="2765052"/>
            <a:ext cx="4639234" cy="1295959"/>
          </a:xfrm>
          <a:prstGeom prst="cloudCallout">
            <a:avLst>
              <a:gd name="adj1" fmla="val -16025"/>
              <a:gd name="adj2" fmla="val -7287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Công</a:t>
            </a:r>
            <a:r>
              <a:rPr lang="en-US" dirty="0" smtClean="0"/>
              <a:t> </a:t>
            </a:r>
            <a:r>
              <a:rPr lang="en-US" dirty="0" err="1" smtClean="0"/>
              <a:t>dân</a:t>
            </a:r>
            <a:r>
              <a:rPr lang="en-US" dirty="0" smtClean="0"/>
              <a:t> </a:t>
            </a:r>
            <a:r>
              <a:rPr lang="en-US" dirty="0" err="1" smtClean="0"/>
              <a:t>nước</a:t>
            </a:r>
            <a:endParaRPr lang="en-US" dirty="0" smtClean="0"/>
          </a:p>
          <a:p>
            <a:pPr algn="ctr"/>
            <a:r>
              <a:rPr lang="en-US" dirty="0" smtClean="0"/>
              <a:t>CHXHCN VN</a:t>
            </a:r>
            <a:endParaRPr lang="en-US" dirty="0"/>
          </a:p>
        </p:txBody>
      </p:sp>
      <p:sp>
        <p:nvSpPr>
          <p:cNvPr id="5" name="Oval 4"/>
          <p:cNvSpPr/>
          <p:nvPr/>
        </p:nvSpPr>
        <p:spPr>
          <a:xfrm>
            <a:off x="3590365" y="1734671"/>
            <a:ext cx="3281083" cy="88750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Times New Roman" panose="02020603050405020304" pitchFamily="18" charset="0"/>
                <a:cs typeface="Times New Roman" panose="02020603050405020304" pitchFamily="18" charset="0"/>
              </a:rPr>
              <a:t>KHÁI NIỆM</a:t>
            </a:r>
            <a:endParaRPr lang="en-US" b="1" dirty="0">
              <a:latin typeface="Times New Roman" panose="02020603050405020304" pitchFamily="18" charset="0"/>
              <a:cs typeface="Times New Roman" panose="02020603050405020304" pitchFamily="18" charset="0"/>
            </a:endParaRPr>
          </a:p>
        </p:txBody>
      </p:sp>
      <p:sp>
        <p:nvSpPr>
          <p:cNvPr id="6" name="Oval 5"/>
          <p:cNvSpPr/>
          <p:nvPr/>
        </p:nvSpPr>
        <p:spPr>
          <a:xfrm>
            <a:off x="3835773" y="4159623"/>
            <a:ext cx="3654239" cy="1057835"/>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latin typeface="Times New Roman" panose="02020603050405020304" pitchFamily="18" charset="0"/>
                <a:cs typeface="Times New Roman" panose="02020603050405020304" pitchFamily="18" charset="0"/>
              </a:rPr>
              <a:t>Mối</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quan</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hệ</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giữa</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nhà</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nước</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và</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công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dân</a:t>
            </a:r>
            <a:endParaRPr lang="en-US" sz="2000" b="1" dirty="0">
              <a:latin typeface="Times New Roman" panose="02020603050405020304" pitchFamily="18" charset="0"/>
              <a:cs typeface="Times New Roman" panose="02020603050405020304" pitchFamily="18" charset="0"/>
            </a:endParaRPr>
          </a:p>
        </p:txBody>
      </p:sp>
      <p:sp>
        <p:nvSpPr>
          <p:cNvPr id="7" name="Flowchart: Alternate Process 6"/>
          <p:cNvSpPr/>
          <p:nvPr/>
        </p:nvSpPr>
        <p:spPr>
          <a:xfrm>
            <a:off x="443753" y="5499847"/>
            <a:ext cx="3953436" cy="110266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anose="02020603050405020304" pitchFamily="18" charset="0"/>
                <a:cs typeface="Times New Roman" panose="02020603050405020304" pitchFamily="18" charset="0"/>
              </a:rPr>
              <a:t>Công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dân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có</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quyền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nghĩa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vụ</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đối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với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nước</a:t>
            </a:r>
            <a:endParaRPr lang="en-US" dirty="0">
              <a:latin typeface="Times New Roman" panose="02020603050405020304" pitchFamily="18" charset="0"/>
              <a:cs typeface="Times New Roman" panose="02020603050405020304" pitchFamily="18" charset="0"/>
            </a:endParaRPr>
          </a:p>
        </p:txBody>
      </p:sp>
      <p:sp>
        <p:nvSpPr>
          <p:cNvPr id="8" name="Flowchart: Alternate Process 7"/>
          <p:cNvSpPr/>
          <p:nvPr/>
        </p:nvSpPr>
        <p:spPr>
          <a:xfrm>
            <a:off x="7373471" y="5499847"/>
            <a:ext cx="3953436" cy="110266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anose="02020603050405020304" pitchFamily="18" charset="0"/>
                <a:cs typeface="Times New Roman" panose="02020603050405020304" pitchFamily="18" charset="0"/>
              </a:rPr>
              <a:t>Nhà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nước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bảo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vệ</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bảo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đảm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việc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thực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hiện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quyền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nghĩa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vụ</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theo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quy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định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pháp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luật</a:t>
            </a:r>
            <a:endParaRPr lang="en-US" dirty="0">
              <a:latin typeface="Times New Roman" panose="02020603050405020304" pitchFamily="18" charset="0"/>
              <a:cs typeface="Times New Roman" panose="02020603050405020304" pitchFamily="18" charset="0"/>
            </a:endParaRPr>
          </a:p>
        </p:txBody>
      </p:sp>
      <p:sp>
        <p:nvSpPr>
          <p:cNvPr id="9" name="Round Diagonal Corner Rectangle 8"/>
          <p:cNvSpPr/>
          <p:nvPr/>
        </p:nvSpPr>
        <p:spPr>
          <a:xfrm>
            <a:off x="295835" y="161365"/>
            <a:ext cx="3939989" cy="1277470"/>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b="1" dirty="0" err="1" smtClean="0">
                <a:solidFill>
                  <a:srgbClr val="FFFF00"/>
                </a:solidFill>
                <a:latin typeface="Times New Roman" panose="02020603050405020304" pitchFamily="18" charset="0"/>
                <a:cs typeface="Times New Roman" panose="02020603050405020304" pitchFamily="18" charset="0"/>
              </a:rPr>
              <a:t>Công</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dân</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là</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người</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dân</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của</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một</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nước</a:t>
            </a:r>
            <a:r>
              <a:rPr lang="en-US" sz="2000" b="1" dirty="0" smtClean="0">
                <a:solidFill>
                  <a:srgbClr val="FFFF00"/>
                </a:solidFill>
                <a:latin typeface="Times New Roman" panose="02020603050405020304" pitchFamily="18" charset="0"/>
                <a:cs typeface="Times New Roman" panose="02020603050405020304" pitchFamily="18" charset="0"/>
              </a:rPr>
              <a:t>.</a:t>
            </a:r>
            <a:endParaRPr lang="en-US" sz="2000" b="1" dirty="0">
              <a:solidFill>
                <a:srgbClr val="FFFF00"/>
              </a:solidFill>
              <a:latin typeface="Times New Roman" panose="02020603050405020304" pitchFamily="18" charset="0"/>
              <a:cs typeface="Times New Roman" panose="02020603050405020304" pitchFamily="18" charset="0"/>
            </a:endParaRPr>
          </a:p>
        </p:txBody>
      </p:sp>
      <p:sp>
        <p:nvSpPr>
          <p:cNvPr id="10" name="Round Diagonal Corner Rectangle 9"/>
          <p:cNvSpPr/>
          <p:nvPr/>
        </p:nvSpPr>
        <p:spPr>
          <a:xfrm>
            <a:off x="6858001" y="174812"/>
            <a:ext cx="3939989" cy="1277470"/>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000" b="1" dirty="0" err="1" smtClean="0">
                <a:solidFill>
                  <a:srgbClr val="FFFF00"/>
                </a:solidFill>
                <a:latin typeface="Times New Roman" panose="02020603050405020304" pitchFamily="18" charset="0"/>
                <a:cs typeface="Times New Roman" panose="02020603050405020304" pitchFamily="18" charset="0"/>
              </a:rPr>
              <a:t>Quốc</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tịch</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là</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căn</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cứ</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xác</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định</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công</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dân</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của</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một</a:t>
            </a:r>
            <a:r>
              <a:rPr lang="en-US" sz="2000" b="1" dirty="0" smtClean="0">
                <a:solidFill>
                  <a:srgbClr val="FFFF00"/>
                </a:solidFill>
                <a:latin typeface="Times New Roman" panose="02020603050405020304" pitchFamily="18" charset="0"/>
                <a:cs typeface="Times New Roman" panose="02020603050405020304" pitchFamily="18" charset="0"/>
              </a:rPr>
              <a:t> </a:t>
            </a:r>
            <a:r>
              <a:rPr lang="en-US" sz="2000" b="1" dirty="0" err="1" smtClean="0">
                <a:solidFill>
                  <a:srgbClr val="FFFF00"/>
                </a:solidFill>
                <a:latin typeface="Times New Roman" panose="02020603050405020304" pitchFamily="18" charset="0"/>
                <a:cs typeface="Times New Roman" panose="02020603050405020304" pitchFamily="18" charset="0"/>
              </a:rPr>
              <a:t>nước</a:t>
            </a:r>
            <a:endParaRPr lang="en-US" sz="2000" b="1" dirty="0">
              <a:solidFill>
                <a:srgbClr val="FFFF00"/>
              </a:solidFill>
              <a:latin typeface="Times New Roman" panose="02020603050405020304" pitchFamily="18" charset="0"/>
              <a:cs typeface="Times New Roman" panose="02020603050405020304" pitchFamily="18" charset="0"/>
            </a:endParaRPr>
          </a:p>
        </p:txBody>
      </p:sp>
      <p:cxnSp>
        <p:nvCxnSpPr>
          <p:cNvPr id="12" name="Straight Arrow Connector 11"/>
          <p:cNvCxnSpPr>
            <a:stCxn id="5" idx="0"/>
          </p:cNvCxnSpPr>
          <p:nvPr/>
        </p:nvCxnSpPr>
        <p:spPr>
          <a:xfrm flipH="1" flipV="1">
            <a:off x="4397189" y="1048871"/>
            <a:ext cx="833718" cy="685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230906" y="1162051"/>
            <a:ext cx="1264023" cy="5580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649322" y="5270686"/>
            <a:ext cx="937931" cy="7670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578289" y="5270686"/>
            <a:ext cx="1400735" cy="7670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7832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2944" y="500062"/>
            <a:ext cx="10686143" cy="1325563"/>
          </a:xfrm>
        </p:spPr>
        <p:txBody>
          <a:bodyPr/>
          <a:lstStyle/>
          <a:p>
            <a:pPr algn="ctr"/>
            <a:r>
              <a:rPr lang="en-US" dirty="0" smtClean="0">
                <a:latin typeface="Times New Roman" panose="02020603050405020304" pitchFamily="18" charset="0"/>
                <a:cs typeface="Times New Roman" panose="02020603050405020304" pitchFamily="18" charset="0"/>
              </a:rPr>
              <a:t>XỬ LÝ TÌNH HUỐNG TRONG SGK TRANG 32</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80573" y="2048889"/>
            <a:ext cx="5287042" cy="4809111"/>
          </a:xfrm>
        </p:spPr>
        <p:txBody>
          <a:bodyPr>
            <a:noAutofit/>
          </a:bodyPr>
          <a:lstStyle/>
          <a:p>
            <a:pPr marL="0" indent="0" algn="just">
              <a:buNone/>
            </a:pP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TH1: Theo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em</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bạn</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A-li-a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nói</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như</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vậy</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có</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đúng</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không</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Vì</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200" b="1" dirty="0" err="1" smtClean="0">
                <a:solidFill>
                  <a:schemeClr val="accent6">
                    <a:lumMod val="50000"/>
                  </a:schemeClr>
                </a:solidFill>
                <a:latin typeface="Times New Roman" panose="02020603050405020304" pitchFamily="18" charset="0"/>
                <a:cs typeface="Times New Roman" panose="02020603050405020304" pitchFamily="18" charset="0"/>
              </a:rPr>
              <a:t>sao</a:t>
            </a:r>
            <a:r>
              <a:rPr lang="en-US" sz="3200" b="1" dirty="0" smtClean="0">
                <a:solidFill>
                  <a:schemeClr val="accent6">
                    <a:lumMod val="50000"/>
                  </a:schemeClr>
                </a:solidFill>
                <a:latin typeface="Times New Roman" panose="02020603050405020304" pitchFamily="18" charset="0"/>
                <a:cs typeface="Times New Roman" panose="02020603050405020304" pitchFamily="18" charset="0"/>
              </a:rPr>
              <a:t>?</a:t>
            </a:r>
          </a:p>
          <a:p>
            <a:pPr algn="just"/>
            <a:r>
              <a:rPr lang="en-US" sz="3200" dirty="0" err="1" smtClean="0">
                <a:latin typeface="Times New Roman" panose="02020603050405020304" pitchFamily="18" charset="0"/>
                <a:cs typeface="Times New Roman" panose="02020603050405020304" pitchFamily="18" charset="0"/>
              </a:rPr>
              <a:t>Bạn</a:t>
            </a:r>
            <a:r>
              <a:rPr lang="en-US" sz="3200" dirty="0" smtClean="0">
                <a:latin typeface="Times New Roman" panose="02020603050405020304" pitchFamily="18" charset="0"/>
                <a:cs typeface="Times New Roman" panose="02020603050405020304" pitchFamily="18" charset="0"/>
              </a:rPr>
              <a:t> A – li –a </a:t>
            </a:r>
            <a:r>
              <a:rPr lang="en-US" sz="3200" dirty="0" err="1" smtClean="0">
                <a:latin typeface="Times New Roman" panose="02020603050405020304" pitchFamily="18" charset="0"/>
                <a:cs typeface="Times New Roman" panose="02020603050405020304" pitchFamily="18" charset="0"/>
              </a:rPr>
              <a:t>nói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đúng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Việt</a:t>
            </a:r>
            <a:r>
              <a:rPr lang="en-US" sz="3200" dirty="0" smtClean="0">
                <a:latin typeface="Times New Roman" panose="02020603050405020304" pitchFamily="18" charset="0"/>
                <a:cs typeface="Times New Roman" panose="02020603050405020304" pitchFamily="18" charset="0"/>
              </a:rPr>
              <a:t> Nam.</a:t>
            </a:r>
          </a:p>
          <a:p>
            <a:pPr algn="just"/>
            <a:r>
              <a:rPr lang="en-US" sz="3200" dirty="0" err="1" smtClean="0">
                <a:latin typeface="Times New Roman" panose="02020603050405020304" pitchFamily="18" charset="0"/>
                <a:cs typeface="Times New Roman" panose="02020603050405020304" pitchFamily="18" charset="0"/>
              </a:rPr>
              <a:t>Bạn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được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quốc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tịch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Việt</a:t>
            </a:r>
            <a:r>
              <a:rPr lang="en-US" sz="3200" dirty="0" smtClean="0">
                <a:latin typeface="Times New Roman" panose="02020603050405020304" pitchFamily="18" charset="0"/>
                <a:cs typeface="Times New Roman" panose="02020603050405020304" pitchFamily="18" charset="0"/>
              </a:rPr>
              <a:t> Nam, </a:t>
            </a:r>
            <a:r>
              <a:rPr lang="en-US" sz="3200" dirty="0" err="1" smtClean="0">
                <a:latin typeface="Times New Roman" panose="02020603050405020304" pitchFamily="18" charset="0"/>
                <a:cs typeface="Times New Roman" panose="02020603050405020304" pitchFamily="18" charset="0"/>
              </a:rPr>
              <a:t>nếu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mẹ</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chọn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quốc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tịch</a:t>
            </a:r>
            <a:r>
              <a:rPr lang="en-US" sz="3200" dirty="0" smtClean="0">
                <a:latin typeface="Times New Roman" panose="02020603050405020304" pitchFamily="18" charset="0"/>
                <a:cs typeface="Times New Roman" panose="02020603050405020304" pitchFamily="18" charset="0"/>
              </a:rPr>
              <a:t> VN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ấy</a:t>
            </a:r>
            <a:endParaRPr lang="en-US" sz="3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889" y="1825625"/>
            <a:ext cx="5186082" cy="4768710"/>
          </a:xfrm>
          <a:prstGeom prst="rect">
            <a:avLst/>
          </a:prstGeom>
        </p:spPr>
      </p:pic>
    </p:spTree>
    <p:extLst>
      <p:ext uri="{BB962C8B-B14F-4D97-AF65-F5344CB8AC3E}">
        <p14:creationId xmlns:p14="http://schemas.microsoft.com/office/powerpoint/2010/main" val="196608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33286" y="844096"/>
            <a:ext cx="10515600" cy="1325563"/>
          </a:xfrm>
        </p:spPr>
        <p:txBody>
          <a:bodyPr>
            <a:normAutofit fontScale="90000"/>
          </a:bodyPr>
          <a:lstStyle/>
          <a:p>
            <a:pPr algn="ctr"/>
            <a:r>
              <a:rPr lang="en-US" b="1" dirty="0" smtClean="0">
                <a:solidFill>
                  <a:schemeClr val="accent4">
                    <a:lumMod val="50000"/>
                  </a:schemeClr>
                </a:solidFill>
                <a:latin typeface="Times New Roman" panose="02020603050405020304" pitchFamily="18" charset="0"/>
                <a:cs typeface="Times New Roman" panose="02020603050405020304" pitchFamily="18" charset="0"/>
              </a:rPr>
              <a:t>TH2: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Trong</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những</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trường</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hợp</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sau</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đây</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trường</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hợp</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nào</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trẻ</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em</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là</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công</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dân</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4">
                    <a:lumMod val="50000"/>
                  </a:schemeClr>
                </a:solidFill>
                <a:latin typeface="Times New Roman" panose="02020603050405020304" pitchFamily="18" charset="0"/>
                <a:cs typeface="Times New Roman" panose="02020603050405020304" pitchFamily="18" charset="0"/>
              </a:rPr>
              <a:t>Việt</a:t>
            </a:r>
            <a:r>
              <a:rPr lang="en-US" b="1" dirty="0" smtClean="0">
                <a:solidFill>
                  <a:schemeClr val="accent4">
                    <a:lumMod val="50000"/>
                  </a:schemeClr>
                </a:solidFill>
                <a:latin typeface="Times New Roman" panose="02020603050405020304" pitchFamily="18" charset="0"/>
                <a:cs typeface="Times New Roman" panose="02020603050405020304" pitchFamily="18" charset="0"/>
              </a:rPr>
              <a:t> Nam?</a:t>
            </a:r>
            <a:endParaRPr lang="en-US" b="1" dirty="0">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676400" y="2506662"/>
            <a:ext cx="10515600" cy="4351338"/>
          </a:xfrm>
        </p:spPr>
        <p:txBody>
          <a:bodyPr>
            <a:normAutofit/>
          </a:bodyPr>
          <a:lstStyle/>
          <a:p>
            <a:pPr marL="0" indent="0" algn="just">
              <a:buFont typeface="+mj-lt"/>
              <a:buAutoNum type="arabicPeriod"/>
              <a:tabLst>
                <a:tab pos="511175" algn="l"/>
              </a:tabLst>
            </a:pPr>
            <a:r>
              <a:rPr lang="en-US" sz="3600" dirty="0" err="1" smtClean="0">
                <a:latin typeface="Times New Roman" panose="02020603050405020304" pitchFamily="18" charset="0"/>
                <a:cs typeface="Times New Roman" panose="02020603050405020304" pitchFamily="18" charset="0"/>
              </a:rPr>
              <a:t>Trẻ</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em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khi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sinh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có</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cả</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bố</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mẹ</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công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dân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Việt</a:t>
            </a:r>
            <a:r>
              <a:rPr lang="en-US" sz="3600" dirty="0" smtClean="0">
                <a:latin typeface="Times New Roman" panose="02020603050405020304" pitchFamily="18" charset="0"/>
                <a:cs typeface="Times New Roman" panose="02020603050405020304" pitchFamily="18" charset="0"/>
              </a:rPr>
              <a:t> Nam</a:t>
            </a:r>
          </a:p>
          <a:p>
            <a:pPr marL="0" indent="0" algn="just">
              <a:buFont typeface="+mj-lt"/>
              <a:buAutoNum type="arabicPeriod"/>
              <a:tabLst>
                <a:tab pos="511175" algn="l"/>
              </a:tabLst>
            </a:pPr>
            <a:r>
              <a:rPr lang="en-US" sz="3600" dirty="0" err="1" smtClean="0">
                <a:latin typeface="Times New Roman" panose="02020603050405020304" pitchFamily="18" charset="0"/>
                <a:cs typeface="Times New Roman" panose="02020603050405020304" pitchFamily="18" charset="0"/>
              </a:rPr>
              <a:t>Trẻ</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em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khi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sinh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có</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bố</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công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dân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Việt</a:t>
            </a:r>
            <a:r>
              <a:rPr lang="en-US" sz="3600" dirty="0" smtClean="0">
                <a:latin typeface="Times New Roman" panose="02020603050405020304" pitchFamily="18" charset="0"/>
                <a:cs typeface="Times New Roman" panose="02020603050405020304" pitchFamily="18" charset="0"/>
              </a:rPr>
              <a:t> Nam, </a:t>
            </a:r>
            <a:r>
              <a:rPr lang="en-US" sz="3600" dirty="0" err="1" smtClean="0">
                <a:latin typeface="Times New Roman" panose="02020603050405020304" pitchFamily="18" charset="0"/>
                <a:cs typeface="Times New Roman" panose="02020603050405020304" pitchFamily="18" charset="0"/>
              </a:rPr>
              <a:t>mẹ</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người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ngoài</a:t>
            </a:r>
            <a:r>
              <a:rPr lang="en-US" sz="3600" dirty="0" smtClean="0">
                <a:latin typeface="Times New Roman" panose="02020603050405020304" pitchFamily="18" charset="0"/>
                <a:cs typeface="Times New Roman" panose="02020603050405020304" pitchFamily="18" charset="0"/>
              </a:rPr>
              <a:t>.</a:t>
            </a:r>
          </a:p>
          <a:p>
            <a:pPr marL="0" indent="0" algn="just">
              <a:buFont typeface="+mj-lt"/>
              <a:buAutoNum type="arabicPeriod"/>
              <a:tabLst>
                <a:tab pos="511175" algn="l"/>
              </a:tabLst>
            </a:pPr>
            <a:r>
              <a:rPr lang="en-US" sz="3600" dirty="0" err="1" smtClean="0">
                <a:latin typeface="Times New Roman" panose="02020603050405020304" pitchFamily="18" charset="0"/>
                <a:cs typeface="Times New Roman" panose="02020603050405020304" pitchFamily="18" charset="0"/>
              </a:rPr>
              <a:t>Trẻ</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em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khi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sinh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có</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mẹ</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công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dân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Việt</a:t>
            </a:r>
            <a:r>
              <a:rPr lang="en-US" sz="3600" dirty="0" smtClean="0">
                <a:latin typeface="Times New Roman" panose="02020603050405020304" pitchFamily="18" charset="0"/>
                <a:cs typeface="Times New Roman" panose="02020603050405020304" pitchFamily="18" charset="0"/>
              </a:rPr>
              <a:t> Nam, </a:t>
            </a:r>
            <a:r>
              <a:rPr lang="en-US" sz="3600" dirty="0" err="1" smtClean="0">
                <a:latin typeface="Times New Roman" panose="02020603050405020304" pitchFamily="18" charset="0"/>
                <a:cs typeface="Times New Roman" panose="02020603050405020304" pitchFamily="18" charset="0"/>
              </a:rPr>
              <a:t>bố</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người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ngoài</a:t>
            </a:r>
            <a:r>
              <a:rPr lang="en-US" sz="3600" dirty="0" smtClean="0">
                <a:latin typeface="Times New Roman" panose="02020603050405020304" pitchFamily="18" charset="0"/>
                <a:cs typeface="Times New Roman" panose="02020603050405020304" pitchFamily="18" charset="0"/>
              </a:rPr>
              <a:t>.</a:t>
            </a:r>
          </a:p>
          <a:p>
            <a:pPr marL="0" indent="0" algn="just">
              <a:buFont typeface="+mj-lt"/>
              <a:buAutoNum type="arabicPeriod"/>
              <a:tabLst>
                <a:tab pos="511175" algn="l"/>
              </a:tabLst>
            </a:pPr>
            <a:r>
              <a:rPr lang="en-US" sz="3600" dirty="0" err="1" smtClean="0">
                <a:latin typeface="Times New Roman" panose="02020603050405020304" pitchFamily="18" charset="0"/>
                <a:cs typeface="Times New Roman" panose="02020603050405020304" pitchFamily="18" charset="0"/>
              </a:rPr>
              <a:t>Trẻ</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em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bị</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bỏ</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rơi</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ở </a:t>
            </a:r>
            <a:r>
              <a:rPr lang="en-US" sz="3600" dirty="0" err="1" smtClean="0">
                <a:latin typeface="Times New Roman" panose="02020603050405020304" pitchFamily="18" charset="0"/>
                <a:cs typeface="Times New Roman" panose="02020603050405020304" pitchFamily="18" charset="0"/>
              </a:rPr>
              <a:t>Việt</a:t>
            </a:r>
            <a:r>
              <a:rPr lang="en-US" sz="3600" dirty="0" smtClean="0">
                <a:latin typeface="Times New Roman" panose="02020603050405020304" pitchFamily="18" charset="0"/>
                <a:cs typeface="Times New Roman" panose="02020603050405020304" pitchFamily="18" charset="0"/>
              </a:rPr>
              <a:t> Nam, </a:t>
            </a:r>
            <a:r>
              <a:rPr lang="en-US" sz="3600" dirty="0" err="1" smtClean="0">
                <a:latin typeface="Times New Roman" panose="02020603050405020304" pitchFamily="18" charset="0"/>
                <a:cs typeface="Times New Roman" panose="02020603050405020304" pitchFamily="18" charset="0"/>
              </a:rPr>
              <a:t>không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rõ</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bố</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mẹ</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ai</a:t>
            </a:r>
            <a:r>
              <a:rPr lang="en-US" sz="3600" dirty="0" smtClean="0">
                <a:latin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cs typeface="Times New Roman" panose="02020603050405020304" pitchFamily="18" charset="0"/>
            </a:endParaRPr>
          </a:p>
        </p:txBody>
      </p:sp>
      <p:sp>
        <p:nvSpPr>
          <p:cNvPr id="4" name="Flowchart: Alternate Process 3"/>
          <p:cNvSpPr/>
          <p:nvPr/>
        </p:nvSpPr>
        <p:spPr>
          <a:xfrm>
            <a:off x="1676400" y="2506662"/>
            <a:ext cx="428171" cy="512309"/>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Flowchart: Alternate Process 5"/>
          <p:cNvSpPr/>
          <p:nvPr/>
        </p:nvSpPr>
        <p:spPr>
          <a:xfrm>
            <a:off x="1661885" y="5910262"/>
            <a:ext cx="428171" cy="512309"/>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6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1829" y="884464"/>
            <a:ext cx="11350171" cy="941161"/>
          </a:xfrm>
        </p:spPr>
        <p:txBody>
          <a:bodyPr>
            <a:normAutofit/>
          </a:bodyPr>
          <a:lstStyle/>
          <a:p>
            <a:pPr algn="ct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Theo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Luật</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Quốc</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tịch</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2008 –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sửa</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đổi</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bổ</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sung </a:t>
            </a:r>
            <a:r>
              <a:rPr lang="en-US" sz="3600" b="1" i="1" dirty="0" err="1" smtClean="0">
                <a:solidFill>
                  <a:schemeClr val="accent6">
                    <a:lumMod val="50000"/>
                  </a:schemeClr>
                </a:solidFill>
                <a:latin typeface="Times New Roman" panose="02020603050405020304" pitchFamily="18" charset="0"/>
                <a:cs typeface="Times New Roman" panose="02020603050405020304" pitchFamily="18" charset="0"/>
              </a:rPr>
              <a:t>năm</a:t>
            </a:r>
            <a:r>
              <a:rPr lang="en-US" sz="3600" b="1" i="1" dirty="0" smtClean="0">
                <a:solidFill>
                  <a:schemeClr val="accent6">
                    <a:lumMod val="50000"/>
                  </a:schemeClr>
                </a:solidFill>
                <a:latin typeface="Times New Roman" panose="02020603050405020304" pitchFamily="18" charset="0"/>
                <a:cs typeface="Times New Roman" panose="02020603050405020304" pitchFamily="18" charset="0"/>
              </a:rPr>
              <a:t> 2014</a:t>
            </a:r>
            <a:endParaRPr lang="en-US" sz="3600" b="1" i="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49624" y="1825625"/>
            <a:ext cx="11618258" cy="479032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vi-VN" sz="3200" b="1" dirty="0">
                <a:latin typeface="Times New Roman" panose="02020603050405020304" pitchFamily="18" charset="0"/>
                <a:cs typeface="Times New Roman" panose="02020603050405020304" pitchFamily="18" charset="0"/>
              </a:rPr>
              <a:t>Điều 15. Quốc tịch của trẻ em khi sinh ra có cha mẹ là công dân Việt Nam</a:t>
            </a:r>
            <a:endParaRPr lang="vi-VN" sz="3200" dirty="0">
              <a:latin typeface="Times New Roman" panose="02020603050405020304" pitchFamily="18" charset="0"/>
              <a:cs typeface="Times New Roman" panose="02020603050405020304" pitchFamily="18" charset="0"/>
            </a:endParaRPr>
          </a:p>
          <a:p>
            <a:pPr marL="0" indent="0">
              <a:buNone/>
            </a:pPr>
            <a:r>
              <a:rPr lang="vi-VN" sz="3200" dirty="0">
                <a:latin typeface="Times New Roman" panose="02020603050405020304" pitchFamily="18" charset="0"/>
                <a:cs typeface="Times New Roman" panose="02020603050405020304" pitchFamily="18" charset="0"/>
              </a:rPr>
              <a:t>Trẻ em sinh ra trong hoặc ngoài lãnh thổ Việt Nam mà khi sinh ra có cha mẹ đều là công dân Việt Nam thì có quốc tịch Việt Nam.</a:t>
            </a:r>
          </a:p>
          <a:p>
            <a:r>
              <a:rPr lang="vi-VN" sz="3200" b="1" dirty="0">
                <a:latin typeface="Times New Roman" panose="02020603050405020304" pitchFamily="18" charset="0"/>
                <a:cs typeface="Times New Roman" panose="02020603050405020304" pitchFamily="18" charset="0"/>
              </a:rPr>
              <a:t>Điều 18. Quốc tịch của trẻ sơ sinh bị bỏ rơi, trẻ em được tìm thấy trên lãnh thổ Việt Nam</a:t>
            </a:r>
            <a:endParaRPr lang="vi-VN" sz="3200" dirty="0">
              <a:latin typeface="Times New Roman" panose="02020603050405020304" pitchFamily="18" charset="0"/>
              <a:cs typeface="Times New Roman" panose="02020603050405020304" pitchFamily="18" charset="0"/>
            </a:endParaRPr>
          </a:p>
          <a:p>
            <a:pPr marL="0" indent="0">
              <a:buNone/>
            </a:pPr>
            <a:r>
              <a:rPr lang="en-US" sz="3200" dirty="0" err="1" smtClean="0">
                <a:latin typeface="Times New Roman" panose="02020603050405020304" pitchFamily="18" charset="0"/>
                <a:cs typeface="Times New Roman" panose="02020603050405020304" pitchFamily="18" charset="0"/>
              </a:rPr>
              <a:t>Khoản</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1</a:t>
            </a:r>
            <a:r>
              <a:rPr lang="vi-VN" sz="3200" dirty="0">
                <a:latin typeface="Times New Roman" panose="02020603050405020304" pitchFamily="18" charset="0"/>
                <a:cs typeface="Times New Roman" panose="02020603050405020304" pitchFamily="18" charset="0"/>
              </a:rPr>
              <a:t>. Trẻ sơ sinh bị bỏ rơi, trẻ em được tìm thấy trên lãnh thổ Việt Nam mà không rõ cha mẹ là ai thì có quốc tịch Việt Nam.</a:t>
            </a:r>
          </a:p>
          <a:p>
            <a:endParaRPr lang="en-US" dirty="0" smtClean="0"/>
          </a:p>
          <a:p>
            <a:endParaRPr lang="en-US" dirty="0"/>
          </a:p>
        </p:txBody>
      </p:sp>
    </p:spTree>
    <p:extLst>
      <p:ext uri="{BB962C8B-B14F-4D97-AF65-F5344CB8AC3E}">
        <p14:creationId xmlns:p14="http://schemas.microsoft.com/office/powerpoint/2010/main" val="19885823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30400" y="349756"/>
            <a:ext cx="10124993" cy="2311267"/>
          </a:xfrm>
        </p:spPr>
        <p:txBody>
          <a:bodyPr>
            <a:normAutofit/>
          </a:bodyPr>
          <a:lstStyle/>
          <a:p>
            <a:pPr algn="ctr"/>
            <a:r>
              <a:rPr lang="en-US" sz="3200" b="1" dirty="0" err="1" smtClean="0">
                <a:latin typeface="Times New Roman" panose="02020603050405020304" pitchFamily="18" charset="0"/>
                <a:cs typeface="Times New Roman" panose="02020603050405020304" pitchFamily="18" charset="0"/>
              </a:rPr>
              <a:t>Trong</a:t>
            </a:r>
            <a:r>
              <a:rPr lang="en-US" sz="3200" b="1" dirty="0" smtClean="0">
                <a:latin typeface="Times New Roman" panose="02020603050405020304" pitchFamily="18" charset="0"/>
                <a:cs typeface="Times New Roman" panose="02020603050405020304" pitchFamily="18" charset="0"/>
              </a:rPr>
              <a:t> 4 </a:t>
            </a:r>
            <a:r>
              <a:rPr lang="en-US" sz="3200" b="1" dirty="0" err="1" smtClean="0">
                <a:latin typeface="Times New Roman" panose="02020603050405020304" pitchFamily="18" charset="0"/>
                <a:cs typeface="Times New Roman" panose="02020603050405020304" pitchFamily="18" charset="0"/>
              </a:rPr>
              <a:t>trường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hợp</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trên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thì</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trường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hợp</a:t>
            </a:r>
            <a:r>
              <a:rPr lang="en-US" sz="3200" b="1" dirty="0" smtClean="0">
                <a:latin typeface="Times New Roman" panose="02020603050405020304" pitchFamily="18" charset="0"/>
                <a:cs typeface="Times New Roman" panose="02020603050405020304" pitchFamily="18" charset="0"/>
              </a:rPr>
              <a:t> 1 </a:t>
            </a:r>
            <a:r>
              <a:rPr lang="en-US" sz="3200" b="1" dirty="0" err="1" smtClean="0">
                <a:latin typeface="Times New Roman" panose="02020603050405020304" pitchFamily="18" charset="0"/>
                <a:cs typeface="Times New Roman" panose="02020603050405020304" pitchFamily="18" charset="0"/>
              </a:rPr>
              <a:t>và</a:t>
            </a:r>
            <a:r>
              <a:rPr lang="en-US" sz="3200" b="1" dirty="0" smtClean="0">
                <a:latin typeface="Times New Roman" panose="02020603050405020304" pitchFamily="18" charset="0"/>
                <a:cs typeface="Times New Roman" panose="02020603050405020304" pitchFamily="18" charset="0"/>
              </a:rPr>
              <a:t> 4, </a:t>
            </a:r>
            <a:r>
              <a:rPr lang="en-US" sz="3200" b="1" dirty="0" err="1" smtClean="0">
                <a:latin typeface="Times New Roman" panose="02020603050405020304" pitchFamily="18" charset="0"/>
                <a:cs typeface="Times New Roman" panose="02020603050405020304" pitchFamily="18" charset="0"/>
              </a:rPr>
              <a:t>trẻ</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em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chắc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chắn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mang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quốc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tịch</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Việt</a:t>
            </a:r>
            <a:r>
              <a:rPr lang="en-US" sz="3200" b="1" dirty="0" smtClean="0">
                <a:latin typeface="Times New Roman" panose="02020603050405020304" pitchFamily="18" charset="0"/>
                <a:cs typeface="Times New Roman" panose="02020603050405020304" pitchFamily="18" charset="0"/>
              </a:rPr>
              <a:t> Nam, </a:t>
            </a:r>
            <a:r>
              <a:rPr lang="en-US" sz="3200" b="1" dirty="0" err="1" smtClean="0">
                <a:latin typeface="Times New Roman" panose="02020603050405020304" pitchFamily="18" charset="0"/>
                <a:cs typeface="Times New Roman" panose="02020603050405020304" pitchFamily="18" charset="0"/>
              </a:rPr>
              <a:t>còn</a:t>
            </a:r>
            <a:r>
              <a:rPr lang="en-US" sz="3200" b="1" dirty="0" smtClean="0">
                <a:latin typeface="Times New Roman" panose="02020603050405020304" pitchFamily="18" charset="0"/>
                <a:cs typeface="Times New Roman" panose="02020603050405020304" pitchFamily="18" charset="0"/>
              </a:rPr>
              <a:t> 2 </a:t>
            </a:r>
            <a:r>
              <a:rPr lang="en-US" sz="3200" b="1" dirty="0" err="1" smtClean="0">
                <a:latin typeface="Times New Roman" panose="02020603050405020304" pitchFamily="18" charset="0"/>
                <a:cs typeface="Times New Roman" panose="02020603050405020304" pitchFamily="18" charset="0"/>
              </a:rPr>
              <a:t>trường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hợp</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còn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lại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tùy</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thuộc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vào</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sự</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lựa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chọn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của</a:t>
            </a:r>
            <a:r>
              <a:rPr lang="en-US" sz="3200" b="1" dirty="0" smtClean="0">
                <a:latin typeface="Times New Roman" panose="02020603050405020304" pitchFamily="18" charset="0"/>
                <a:cs typeface="Times New Roman" panose="02020603050405020304" pitchFamily="18" charset="0"/>
              </a:rPr>
              <a:t> cha </a:t>
            </a:r>
            <a:r>
              <a:rPr lang="en-US" sz="3200" b="1" dirty="0" err="1" smtClean="0">
                <a:latin typeface="Times New Roman" panose="02020603050405020304" pitchFamily="18" charset="0"/>
                <a:cs typeface="Times New Roman" panose="02020603050405020304" pitchFamily="18" charset="0"/>
              </a:rPr>
              <a:t>mẹ</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đứa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bé</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theo</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điều</a:t>
            </a:r>
            <a:r>
              <a:rPr lang="en-US" sz="3200" b="1" dirty="0" smtClean="0">
                <a:latin typeface="Times New Roman" panose="02020603050405020304" pitchFamily="18" charset="0"/>
                <a:cs typeface="Times New Roman" panose="02020603050405020304" pitchFamily="18" charset="0"/>
              </a:rPr>
              <a:t> 16 </a:t>
            </a:r>
            <a:r>
              <a:rPr lang="en-US" sz="3200" b="1" dirty="0" err="1" smtClean="0">
                <a:latin typeface="Times New Roman" panose="02020603050405020304" pitchFamily="18" charset="0"/>
                <a:cs typeface="Times New Roman" panose="02020603050405020304" pitchFamily="18" charset="0"/>
              </a:rPr>
              <a:t>Luât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Quốc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tịch</a:t>
            </a:r>
            <a:endParaRPr lang="en-US" sz="3200" b="1" dirty="0">
              <a:latin typeface="Times New Roman" panose="02020603050405020304" pitchFamily="18" charset="0"/>
              <a:cs typeface="Times New Roman" panose="02020603050405020304" pitchFamily="18" charset="0"/>
            </a:endParaRPr>
          </a:p>
        </p:txBody>
      </p:sp>
      <p:sp>
        <p:nvSpPr>
          <p:cNvPr id="4" name="Content Placeholder 2"/>
          <p:cNvSpPr>
            <a:spLocks noGrp="1"/>
          </p:cNvSpPr>
          <p:nvPr>
            <p:ph idx="1"/>
          </p:nvPr>
        </p:nvSpPr>
        <p:spPr>
          <a:xfrm>
            <a:off x="697111" y="2832632"/>
            <a:ext cx="11358282" cy="3536577"/>
          </a:xfrm>
          <a:noFill/>
        </p:spPr>
        <p:txBody>
          <a:bodyPr>
            <a:normAutofit/>
          </a:bodyPr>
          <a:lstStyle/>
          <a:p>
            <a:endParaRPr lang="en-US" dirty="0" smtClean="0"/>
          </a:p>
          <a:p>
            <a:endParaRPr lang="en-US" dirty="0"/>
          </a:p>
        </p:txBody>
      </p:sp>
      <p:sp>
        <p:nvSpPr>
          <p:cNvPr id="5" name="Title 1"/>
          <p:cNvSpPr txBox="1">
            <a:spLocks/>
          </p:cNvSpPr>
          <p:nvPr/>
        </p:nvSpPr>
        <p:spPr>
          <a:xfrm>
            <a:off x="2888343" y="2999332"/>
            <a:ext cx="9167050" cy="35414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vi-VN" b="1" dirty="0"/>
              <a:t>Điều 16. Quốc tịch của trẻ em khi sinh ra có cha hoặc mẹ là công dân Việt Nam</a:t>
            </a:r>
            <a:endParaRPr lang="vi-VN" dirty="0"/>
          </a:p>
          <a:p>
            <a:r>
              <a:rPr lang="vi-VN" dirty="0"/>
              <a:t>1. Trẻ em sinh ra trong hoặc ngoài lãnh thổ Việt Nam mà khi sinh ra có cha hoặc mẹ là công dân Việt Nam còn người kia là người không quốc tịch hoặc có mẹ là công dân Việt Nam còn cha không rõ là ai thì có quốc tịch Việt Nam.</a:t>
            </a:r>
          </a:p>
          <a:p>
            <a:pPr algn="just"/>
            <a:r>
              <a:rPr lang="vi-VN" dirty="0"/>
              <a:t>2. Trẻ em khi sinh ra có cha hoặc mẹ là công dân Việt Nam còn người kia là công dân nước ngoài thì có quốc tịch Việt Nam, nếu có sự thỏa thuận bằng văn bản của cha mẹ vào thời điểm đăng ký khai sinh cho con. Trường hợp trẻ em được sinh ra trên lãnh thổ Việt Nam mà cha mẹ không thỏa thuận được việc lựa chọn quốc tịch cho con thì trẻ em đó có quốc tịch Việt Nam.</a:t>
            </a:r>
          </a:p>
        </p:txBody>
      </p:sp>
    </p:spTree>
    <p:extLst>
      <p:ext uri="{BB962C8B-B14F-4D97-AF65-F5344CB8AC3E}">
        <p14:creationId xmlns:p14="http://schemas.microsoft.com/office/powerpoint/2010/main" val="2280463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lstStyle/>
          <a:p>
            <a:pPr algn="ctr"/>
            <a:r>
              <a:rPr lang="en-US" b="1" dirty="0" err="1" smtClean="0">
                <a:latin typeface="Times New Roman" panose="02020603050405020304" pitchFamily="18" charset="0"/>
                <a:cs typeface="Times New Roman" panose="02020603050405020304" pitchFamily="18" charset="0"/>
              </a:rPr>
              <a:t>Đố</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vui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Hãy</a:t>
            </a:r>
            <a:r>
              <a:rPr lang="en-US" b="1" dirty="0" smtClean="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a:t>
            </a:r>
            <a:r>
              <a:rPr lang="en-US" b="1" dirty="0" err="1" smtClean="0">
                <a:latin typeface="Times New Roman" panose="02020603050405020304" pitchFamily="18" charset="0"/>
                <a:cs typeface="Times New Roman" panose="02020603050405020304" pitchFamily="18" charset="0"/>
              </a:rPr>
              <a:t>ho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biết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của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các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quốc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có</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mặt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trong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bức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hình</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trên</a:t>
            </a:r>
            <a:r>
              <a:rPr lang="en-US" b="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5143" y="1546795"/>
            <a:ext cx="8591656" cy="5311205"/>
          </a:xfrm>
        </p:spPr>
      </p:pic>
    </p:spTree>
    <p:extLst>
      <p:ext uri="{BB962C8B-B14F-4D97-AF65-F5344CB8AC3E}">
        <p14:creationId xmlns:p14="http://schemas.microsoft.com/office/powerpoint/2010/main" val="31566323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27200" y="207917"/>
            <a:ext cx="10464800" cy="1325563"/>
          </a:xfrm>
        </p:spPr>
        <p:txBody>
          <a:bodyPr>
            <a:noAutofit/>
          </a:bodyPr>
          <a:lstStyle/>
          <a:p>
            <a:pPr algn="ctr"/>
            <a:r>
              <a:rPr lang="en-US" sz="3600" b="1" dirty="0" err="1" smtClean="0">
                <a:latin typeface="Times New Roman" panose="02020603050405020304" pitchFamily="18" charset="0"/>
                <a:cs typeface="Times New Roman" panose="02020603050405020304" pitchFamily="18" charset="0"/>
              </a:rPr>
              <a:t>Mỗi</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một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quốc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gia</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đều</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có</a:t>
            </a:r>
            <a:r>
              <a:rPr lang="en-US" sz="3600" b="1" dirty="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một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quốc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kì</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riêng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người</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mang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thuộc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quốc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gia</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đó</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được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gọi</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là</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công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dân</a:t>
            </a:r>
            <a:r>
              <a:rPr lang="en-US" sz="3600" b="1" dirty="0" smtClean="0">
                <a:latin typeface="Times New Roman" panose="02020603050405020304" pitchFamily="18" charset="0"/>
                <a:cs typeface="Times New Roman" panose="02020603050405020304" pitchFamily="18" charset="0"/>
              </a:rPr>
              <a:t>.</a:t>
            </a:r>
            <a:endParaRPr lang="en-US" sz="36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87745" y="1486480"/>
            <a:ext cx="2843008" cy="4268781"/>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6407" y="1815609"/>
            <a:ext cx="4209683" cy="3704521"/>
          </a:xfrm>
          <a:prstGeom prst="rect">
            <a:avLst/>
          </a:prstGeom>
        </p:spPr>
      </p:pic>
      <p:sp>
        <p:nvSpPr>
          <p:cNvPr id="6" name="Rounded Rectangle 5"/>
          <p:cNvSpPr/>
          <p:nvPr/>
        </p:nvSpPr>
        <p:spPr>
          <a:xfrm>
            <a:off x="2284291" y="5920890"/>
            <a:ext cx="3388659" cy="6660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Công</a:t>
            </a:r>
            <a:r>
              <a:rPr lang="en-US" dirty="0" smtClean="0"/>
              <a:t> </a:t>
            </a:r>
            <a:r>
              <a:rPr lang="en-US" dirty="0" err="1" smtClean="0"/>
              <a:t>dân</a:t>
            </a:r>
            <a:r>
              <a:rPr lang="en-US" dirty="0" smtClean="0"/>
              <a:t> </a:t>
            </a:r>
            <a:r>
              <a:rPr lang="en-US" dirty="0" err="1" smtClean="0"/>
              <a:t>Việt</a:t>
            </a:r>
            <a:r>
              <a:rPr lang="en-US" dirty="0" smtClean="0"/>
              <a:t> Nam</a:t>
            </a:r>
            <a:endParaRPr lang="en-US" dirty="0"/>
          </a:p>
        </p:txBody>
      </p:sp>
      <p:sp>
        <p:nvSpPr>
          <p:cNvPr id="7" name="Rounded Rectangle 6"/>
          <p:cNvSpPr/>
          <p:nvPr/>
        </p:nvSpPr>
        <p:spPr>
          <a:xfrm>
            <a:off x="7906918" y="5755261"/>
            <a:ext cx="3388659" cy="6660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Công</a:t>
            </a:r>
            <a:r>
              <a:rPr lang="en-US" dirty="0" smtClean="0"/>
              <a:t> </a:t>
            </a:r>
            <a:r>
              <a:rPr lang="en-US" dirty="0" err="1" smtClean="0"/>
              <a:t>dân</a:t>
            </a:r>
            <a:r>
              <a:rPr lang="en-US" dirty="0" smtClean="0"/>
              <a:t> </a:t>
            </a:r>
            <a:r>
              <a:rPr lang="en-US" dirty="0" err="1" smtClean="0"/>
              <a:t>Pháp</a:t>
            </a:r>
            <a:endParaRPr lang="en-US" dirty="0"/>
          </a:p>
        </p:txBody>
      </p:sp>
    </p:spTree>
    <p:extLst>
      <p:ext uri="{BB962C8B-B14F-4D97-AF65-F5344CB8AC3E}">
        <p14:creationId xmlns:p14="http://schemas.microsoft.com/office/powerpoint/2010/main" val="3400652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60">
          <a:fgClr>
            <a:schemeClr val="accent1"/>
          </a:fgClr>
          <a:bgClr>
            <a:schemeClr val="bg1"/>
          </a:bgClr>
        </a:pattFill>
        <a:effectLst/>
      </p:bgPr>
    </p:bg>
    <p:spTree>
      <p:nvGrpSpPr>
        <p:cNvPr id="1" name=""/>
        <p:cNvGrpSpPr/>
        <p:nvPr/>
      </p:nvGrpSpPr>
      <p:grpSpPr>
        <a:xfrm>
          <a:off x="0" y="0"/>
          <a:ext cx="0" cy="0"/>
          <a:chOff x="0" y="0"/>
          <a:chExt cx="0" cy="0"/>
        </a:xfrm>
      </p:grpSpPr>
      <p:sp>
        <p:nvSpPr>
          <p:cNvPr id="6" name="Flowchart: Alternate Process 5"/>
          <p:cNvSpPr/>
          <p:nvPr/>
        </p:nvSpPr>
        <p:spPr>
          <a:xfrm>
            <a:off x="228265" y="2795377"/>
            <a:ext cx="2272553" cy="874059"/>
          </a:xfrm>
          <a:prstGeom prst="flowChartAlternateProces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800" b="1" dirty="0" smtClean="0">
                <a:latin typeface="Times New Roman" panose="02020603050405020304" pitchFamily="18" charset="0"/>
                <a:cs typeface="Times New Roman" panose="02020603050405020304" pitchFamily="18" charset="0"/>
              </a:rPr>
              <a:t>KHÁI NIỆM</a:t>
            </a:r>
            <a:endParaRPr lang="en-US" sz="2800" b="1" dirty="0">
              <a:latin typeface="Times New Roman" panose="02020603050405020304" pitchFamily="18" charset="0"/>
              <a:cs typeface="Times New Roman" panose="02020603050405020304" pitchFamily="18" charset="0"/>
            </a:endParaRPr>
          </a:p>
        </p:txBody>
      </p:sp>
      <p:sp>
        <p:nvSpPr>
          <p:cNvPr id="7" name="Round Diagonal Corner Rectangle 6"/>
          <p:cNvSpPr/>
          <p:nvPr/>
        </p:nvSpPr>
        <p:spPr>
          <a:xfrm>
            <a:off x="3886200" y="726141"/>
            <a:ext cx="3173506" cy="96454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Times New Roman" panose="02020603050405020304" pitchFamily="18" charset="0"/>
                <a:cs typeface="Times New Roman" panose="02020603050405020304" pitchFamily="18" charset="0"/>
              </a:rPr>
              <a:t>CÔNG DÂN</a:t>
            </a:r>
            <a:endParaRPr lang="en-US" sz="3200" b="1" dirty="0">
              <a:latin typeface="Times New Roman" panose="02020603050405020304" pitchFamily="18" charset="0"/>
              <a:cs typeface="Times New Roman" panose="02020603050405020304" pitchFamily="18" charset="0"/>
            </a:endParaRPr>
          </a:p>
        </p:txBody>
      </p:sp>
      <p:sp>
        <p:nvSpPr>
          <p:cNvPr id="8" name="Round Diagonal Corner Rectangle 7"/>
          <p:cNvSpPr/>
          <p:nvPr/>
        </p:nvSpPr>
        <p:spPr>
          <a:xfrm>
            <a:off x="3886200" y="5211156"/>
            <a:ext cx="3173506" cy="96454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Times New Roman" panose="02020603050405020304" pitchFamily="18" charset="0"/>
                <a:cs typeface="Times New Roman" panose="02020603050405020304" pitchFamily="18" charset="0"/>
              </a:rPr>
              <a:t>QUỐC TỊCH</a:t>
            </a:r>
            <a:endParaRPr lang="en-US" sz="3200" b="1" dirty="0">
              <a:latin typeface="Times New Roman" panose="02020603050405020304" pitchFamily="18" charset="0"/>
              <a:cs typeface="Times New Roman" panose="02020603050405020304" pitchFamily="18" charset="0"/>
            </a:endParaRPr>
          </a:p>
        </p:txBody>
      </p:sp>
      <p:sp>
        <p:nvSpPr>
          <p:cNvPr id="9" name="Rounded Rectangle 8"/>
          <p:cNvSpPr/>
          <p:nvPr/>
        </p:nvSpPr>
        <p:spPr>
          <a:xfrm>
            <a:off x="7879977" y="726141"/>
            <a:ext cx="4114800" cy="96454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một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nước</a:t>
            </a:r>
            <a:endParaRPr lang="en-US" sz="2400" dirty="0">
              <a:latin typeface="Times New Roman" panose="02020603050405020304" pitchFamily="18" charset="0"/>
              <a:cs typeface="Times New Roman" panose="02020603050405020304" pitchFamily="18" charset="0"/>
            </a:endParaRPr>
          </a:p>
        </p:txBody>
      </p:sp>
      <p:sp>
        <p:nvSpPr>
          <p:cNvPr id="10" name="Rounded Rectangle 9"/>
          <p:cNvSpPr/>
          <p:nvPr/>
        </p:nvSpPr>
        <p:spPr>
          <a:xfrm>
            <a:off x="7853083" y="5211156"/>
            <a:ext cx="4168588" cy="132859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căn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cứ</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định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nước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đó</a:t>
            </a:r>
            <a:endParaRPr lang="en-US" sz="2400" dirty="0">
              <a:latin typeface="Times New Roman" panose="02020603050405020304" pitchFamily="18" charset="0"/>
              <a:cs typeface="Times New Roman" panose="02020603050405020304" pitchFamily="18" charset="0"/>
            </a:endParaRPr>
          </a:p>
        </p:txBody>
      </p:sp>
      <p:cxnSp>
        <p:nvCxnSpPr>
          <p:cNvPr id="12" name="Straight Arrow Connector 11"/>
          <p:cNvCxnSpPr/>
          <p:nvPr/>
        </p:nvCxnSpPr>
        <p:spPr>
          <a:xfrm flipV="1">
            <a:off x="2500818" y="1635463"/>
            <a:ext cx="1183676" cy="16222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500818" y="3240503"/>
            <a:ext cx="1183676" cy="24529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47111" y="1208414"/>
            <a:ext cx="679078" cy="0"/>
          </a:xfrm>
          <a:prstGeom prst="line">
            <a:avLst/>
          </a:prstGeom>
        </p:spPr>
        <p:style>
          <a:lnRef idx="3">
            <a:schemeClr val="dk1"/>
          </a:lnRef>
          <a:fillRef idx="0">
            <a:schemeClr val="dk1"/>
          </a:fillRef>
          <a:effectRef idx="2">
            <a:schemeClr val="dk1"/>
          </a:effectRef>
          <a:fontRef idx="minor">
            <a:schemeClr val="tx1"/>
          </a:fontRef>
        </p:style>
      </p:cxnSp>
      <p:cxnSp>
        <p:nvCxnSpPr>
          <p:cNvPr id="20" name="Straight Connector 19"/>
          <p:cNvCxnSpPr/>
          <p:nvPr/>
        </p:nvCxnSpPr>
        <p:spPr>
          <a:xfrm>
            <a:off x="7147111" y="5701484"/>
            <a:ext cx="591673" cy="0"/>
          </a:xfrm>
          <a:prstGeom prst="line">
            <a:avLst/>
          </a:prstGeom>
        </p:spPr>
        <p:style>
          <a:lnRef idx="3">
            <a:schemeClr val="dk1"/>
          </a:lnRef>
          <a:fillRef idx="0">
            <a:schemeClr val="dk1"/>
          </a:fillRef>
          <a:effectRef idx="2">
            <a:schemeClr val="dk1"/>
          </a:effectRef>
          <a:fontRef idx="minor">
            <a:schemeClr val="tx1"/>
          </a:fontRef>
        </p:style>
      </p:cxn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5748" y="2282330"/>
            <a:ext cx="2926080" cy="1950720"/>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7833" y="2194091"/>
            <a:ext cx="3505579" cy="2038959"/>
          </a:xfrm>
          <a:prstGeom prst="rect">
            <a:avLst/>
          </a:prstGeom>
        </p:spPr>
      </p:pic>
      <p:cxnSp>
        <p:nvCxnSpPr>
          <p:cNvPr id="29" name="Straight Connector 28"/>
          <p:cNvCxnSpPr/>
          <p:nvPr/>
        </p:nvCxnSpPr>
        <p:spPr>
          <a:xfrm>
            <a:off x="7427260" y="3257690"/>
            <a:ext cx="591673"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0136758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9686" y="232007"/>
            <a:ext cx="10515600" cy="1325563"/>
          </a:xfrm>
        </p:spPr>
        <p:txBody>
          <a:bodyPr/>
          <a:lstStyle/>
          <a:p>
            <a:pPr algn="ct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Công</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dân</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có</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quyền</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và</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nghĩa</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vụ</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đối</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với</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50000"/>
                  </a:schemeClr>
                </a:solidFill>
                <a:latin typeface="Times New Roman" panose="02020603050405020304" pitchFamily="18" charset="0"/>
                <a:cs typeface="Times New Roman" panose="02020603050405020304" pitchFamily="18" charset="0"/>
              </a:rPr>
              <a:t>nước</a:t>
            </a:r>
            <a:endParaRPr lang="en-US"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dirty="0" err="1" smtClean="0"/>
              <a:t>Đem</a:t>
            </a:r>
            <a:r>
              <a:rPr lang="en-US" dirty="0" smtClean="0"/>
              <a:t> </a:t>
            </a:r>
            <a:r>
              <a:rPr lang="en-US" dirty="0" err="1" smtClean="0"/>
              <a:t>vinh</a:t>
            </a:r>
            <a:r>
              <a:rPr lang="en-US" dirty="0" smtClean="0"/>
              <a:t> </a:t>
            </a:r>
            <a:r>
              <a:rPr lang="en-US" dirty="0" err="1" smtClean="0"/>
              <a:t>quang</a:t>
            </a:r>
            <a:r>
              <a:rPr lang="en-US" dirty="0" smtClean="0"/>
              <a:t> </a:t>
            </a:r>
            <a:r>
              <a:rPr lang="en-US" dirty="0" err="1" smtClean="0"/>
              <a:t>về</a:t>
            </a:r>
            <a:r>
              <a:rPr lang="en-US" dirty="0" smtClean="0"/>
              <a:t> </a:t>
            </a:r>
            <a:r>
              <a:rPr lang="en-US" dirty="0" err="1" smtClean="0"/>
              <a:t>cho</a:t>
            </a:r>
            <a:r>
              <a:rPr lang="en-US" dirty="0" smtClean="0"/>
              <a:t> </a:t>
            </a:r>
            <a:r>
              <a:rPr lang="en-US" dirty="0" err="1" smtClean="0"/>
              <a:t>đất</a:t>
            </a:r>
            <a:r>
              <a:rPr lang="en-US" dirty="0" smtClean="0"/>
              <a:t> </a:t>
            </a:r>
            <a:r>
              <a:rPr lang="en-US" dirty="0" err="1" smtClean="0"/>
              <a:t>nước</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797" y="2395416"/>
            <a:ext cx="5568203" cy="404960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3289" y="2395416"/>
            <a:ext cx="5913429" cy="4049602"/>
          </a:xfrm>
          <a:prstGeom prst="rect">
            <a:avLst/>
          </a:prstGeom>
        </p:spPr>
      </p:pic>
    </p:spTree>
    <p:extLst>
      <p:ext uri="{BB962C8B-B14F-4D97-AF65-F5344CB8AC3E}">
        <p14:creationId xmlns:p14="http://schemas.microsoft.com/office/powerpoint/2010/main" val="27468980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766</Words>
  <Application>Microsoft Office PowerPoint</Application>
  <PresentationFormat>Widescreen</PresentationFormat>
  <Paragraphs>44</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BÀI 13</vt:lpstr>
      <vt:lpstr>XỬ LÝ TÌNH HUỐNG TRONG SGK TRANG 32</vt:lpstr>
      <vt:lpstr>TH2: Trong những trường hợp sau đây, trường hợp nào trẻ em là công dân Việt Nam?</vt:lpstr>
      <vt:lpstr>Theo Luật Quốc tịch 2008 – sửa đổi, bổ sung năm 2014</vt:lpstr>
      <vt:lpstr>Trong 4 trường hợp trên thì trường hợp 1 và 4, trẻ em chắc chắn mang quốc tịch Việt Nam, còn 2 trường hợp còn lại tùy thuộc vào sự lựa chọn của cha mẹ đứa bé theo điều 16 Luât Quốc tịch</vt:lpstr>
      <vt:lpstr>Đố vui: Hãy cho biết tên của các quốc gia có mặt trong bức hình trên?</vt:lpstr>
      <vt:lpstr>Mỗi một quốc gia đều có một quốc kì riêng, người mang thuộc quốc gia đó được gọi là công dân.</vt:lpstr>
      <vt:lpstr>PowerPoint Presentation</vt:lpstr>
      <vt:lpstr>Công dân có quyền và nghĩa vụ đối với Nhà nước</vt:lpstr>
      <vt:lpstr>Giáo sư Ngô Bảo Châu đoạt giải toán học Fields</vt:lpstr>
      <vt:lpstr>Hằng năm, TPHCM lại tuyên dương những công dân trẻ tiêu biểu đã có nhiều đóng góp trong lĩnh vực của mình, mang lại những hiệu quả cao trong công việc, góp phần thúc đẩy sự phát triển của thành phố.</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13</dc:title>
  <dc:creator>Nam yona</dc:creator>
  <cp:lastModifiedBy>Nam yona</cp:lastModifiedBy>
  <cp:revision>11</cp:revision>
  <dcterms:created xsi:type="dcterms:W3CDTF">2020-02-04T03:04:06Z</dcterms:created>
  <dcterms:modified xsi:type="dcterms:W3CDTF">2020-02-04T04:46:13Z</dcterms:modified>
</cp:coreProperties>
</file>